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303" r:id="rId43"/>
    <p:sldId id="296" r:id="rId44"/>
    <p:sldId id="298" r:id="rId45"/>
    <p:sldId id="299" r:id="rId46"/>
    <p:sldId id="304" r:id="rId47"/>
    <p:sldId id="300" r:id="rId48"/>
    <p:sldId id="301" r:id="rId49"/>
    <p:sldId id="305" r:id="rId50"/>
    <p:sldId id="306" r:id="rId51"/>
    <p:sldId id="302" r:id="rId52"/>
    <p:sldId id="308" r:id="rId53"/>
    <p:sldId id="309" r:id="rId54"/>
    <p:sldId id="310" r:id="rId55"/>
    <p:sldId id="307" r:id="rId56"/>
    <p:sldId id="311" r:id="rId57"/>
    <p:sldId id="312" r:id="rId58"/>
    <p:sldId id="313" r:id="rId59"/>
    <p:sldId id="338" r:id="rId60"/>
    <p:sldId id="339" r:id="rId61"/>
    <p:sldId id="340" r:id="rId62"/>
    <p:sldId id="341" r:id="rId63"/>
    <p:sldId id="342" r:id="rId64"/>
    <p:sldId id="343" r:id="rId65"/>
    <p:sldId id="314" r:id="rId66"/>
    <p:sldId id="315" r:id="rId67"/>
    <p:sldId id="344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45" r:id="rId79"/>
    <p:sldId id="346" r:id="rId80"/>
    <p:sldId id="347" r:id="rId81"/>
    <p:sldId id="326" r:id="rId82"/>
    <p:sldId id="348" r:id="rId83"/>
    <p:sldId id="349" r:id="rId84"/>
    <p:sldId id="350" r:id="rId85"/>
    <p:sldId id="351" r:id="rId86"/>
    <p:sldId id="355" r:id="rId87"/>
    <p:sldId id="352" r:id="rId88"/>
    <p:sldId id="353" r:id="rId89"/>
    <p:sldId id="354" r:id="rId90"/>
    <p:sldId id="356" r:id="rId91"/>
    <p:sldId id="327" r:id="rId92"/>
    <p:sldId id="328" r:id="rId93"/>
    <p:sldId id="329" r:id="rId94"/>
    <p:sldId id="330" r:id="rId95"/>
    <p:sldId id="331" r:id="rId96"/>
    <p:sldId id="332" r:id="rId97"/>
    <p:sldId id="333" r:id="rId98"/>
    <p:sldId id="334" r:id="rId99"/>
    <p:sldId id="335" r:id="rId100"/>
    <p:sldId id="336" r:id="rId101"/>
    <p:sldId id="337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9C9DE"/>
    <a:srgbClr val="12496E"/>
    <a:srgbClr val="FCFCFB"/>
    <a:srgbClr val="9BABBF"/>
    <a:srgbClr val="A1B2C4"/>
    <a:srgbClr val="C7D5EC"/>
    <a:srgbClr val="8B9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0727" autoAdjust="0"/>
  </p:normalViewPr>
  <p:slideViewPr>
    <p:cSldViewPr snapToGrid="0">
      <p:cViewPr varScale="1">
        <p:scale>
          <a:sx n="67" d="100"/>
          <a:sy n="67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3595F-946B-468C-9AA6-96D5AF02BFB6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87809-32B8-44FD-A66F-63E9C7C0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https://learn.microsoft.com/en-us/dotnet/csharp/language-reference/keywords/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53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Ctrl + k – ctrl D   ---</a:t>
            </a:r>
            <a:r>
              <a:rPr lang="en-US" dirty="0" smtClean="0">
                <a:sym typeface="Wingdings" panose="05000000000000000000" pitchFamily="2" charset="2"/>
              </a:rPr>
              <a:t> format codes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5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string result = "";</a:t>
            </a:r>
          </a:p>
          <a:p>
            <a:r>
              <a:rPr lang="en-US" dirty="0" smtClean="0"/>
              <a:t>            do</a:t>
            </a:r>
          </a:p>
          <a:p>
            <a:r>
              <a:rPr lang="en-US" dirty="0" smtClean="0"/>
              <a:t>            {</a:t>
            </a:r>
          </a:p>
          <a:p>
            <a:r>
              <a:rPr lang="en-US" dirty="0" smtClean="0"/>
              <a:t>                result += character;</a:t>
            </a:r>
          </a:p>
          <a:p>
            <a:r>
              <a:rPr lang="en-US" dirty="0" smtClean="0"/>
              <a:t>            }</a:t>
            </a:r>
          </a:p>
          <a:p>
            <a:r>
              <a:rPr lang="en-US" dirty="0" smtClean="0"/>
              <a:t>            while(</a:t>
            </a:r>
            <a:r>
              <a:rPr lang="en-US" dirty="0" err="1" smtClean="0"/>
              <a:t>result.Length</a:t>
            </a:r>
            <a:r>
              <a:rPr lang="en-US" dirty="0" smtClean="0"/>
              <a:t> &lt; </a:t>
            </a:r>
            <a:r>
              <a:rPr lang="en-US" dirty="0" err="1" smtClean="0"/>
              <a:t>targetLength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         </a:t>
            </a:r>
          </a:p>
          <a:p>
            <a:r>
              <a:rPr lang="en-US" dirty="0" smtClean="0"/>
              <a:t>            return result;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80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        for 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 &lt;= 5; </a:t>
            </a:r>
            <a:r>
              <a:rPr lang="en-US" dirty="0" err="1" smtClean="0"/>
              <a:t>i</a:t>
            </a:r>
            <a:r>
              <a:rPr lang="en-US" dirty="0" smtClean="0"/>
              <a:t>++)</a:t>
            </a:r>
          </a:p>
          <a:p>
            <a:r>
              <a:rPr lang="en-US" dirty="0" smtClean="0"/>
              <a:t>        {</a:t>
            </a:r>
          </a:p>
          <a:p>
            <a:r>
              <a:rPr lang="en-US" dirty="0" smtClean="0"/>
              <a:t>            for (</a:t>
            </a:r>
            <a:r>
              <a:rPr lang="en-US" dirty="0" err="1" smtClean="0"/>
              <a:t>int</a:t>
            </a:r>
            <a:r>
              <a:rPr lang="en-US" dirty="0" smtClean="0"/>
              <a:t> j = 1; j &lt;= </a:t>
            </a:r>
            <a:r>
              <a:rPr lang="en-US" dirty="0" err="1" smtClean="0"/>
              <a:t>i</a:t>
            </a:r>
            <a:r>
              <a:rPr lang="en-US" dirty="0" smtClean="0"/>
              <a:t>; </a:t>
            </a:r>
            <a:r>
              <a:rPr lang="en-US" dirty="0" err="1" smtClean="0"/>
              <a:t>j++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       {</a:t>
            </a:r>
          </a:p>
          <a:p>
            <a:r>
              <a:rPr lang="en-US" dirty="0" smtClean="0"/>
              <a:t>                </a:t>
            </a:r>
            <a:r>
              <a:rPr lang="en-US" dirty="0" err="1" smtClean="0"/>
              <a:t>System.Console.Write</a:t>
            </a:r>
            <a:r>
              <a:rPr lang="en-US" dirty="0" smtClean="0"/>
              <a:t>(j);</a:t>
            </a:r>
          </a:p>
          <a:p>
            <a:r>
              <a:rPr lang="en-US" dirty="0" smtClean="0"/>
              <a:t>                </a:t>
            </a:r>
            <a:r>
              <a:rPr lang="en-US" dirty="0" err="1" smtClean="0"/>
              <a:t>System.Console.Write</a:t>
            </a:r>
            <a:r>
              <a:rPr lang="en-US" dirty="0" smtClean="0"/>
              <a:t>(" ");</a:t>
            </a:r>
          </a:p>
          <a:p>
            <a:r>
              <a:rPr lang="en-US" dirty="0" smtClean="0"/>
              <a:t>            }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System.Console.WriteLine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   }</a:t>
            </a:r>
          </a:p>
          <a:p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System.Console.ReadKey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30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System.Console.WriteLine</a:t>
            </a:r>
            <a:r>
              <a:rPr lang="en-US" dirty="0" smtClean="0"/>
              <a:t>("USA");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System.Console.WriteLine</a:t>
            </a:r>
            <a:r>
              <a:rPr lang="en-US" dirty="0" smtClean="0"/>
              <a:t>("UK");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System.Console.WriteLine</a:t>
            </a:r>
            <a:r>
              <a:rPr lang="en-US" dirty="0" smtClean="0"/>
              <a:t>("India");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mylabel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System.Console.WriteLine</a:t>
            </a:r>
            <a:r>
              <a:rPr lang="en-US" dirty="0" smtClean="0"/>
              <a:t>("France");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System.Console.WriteLine</a:t>
            </a:r>
            <a:r>
              <a:rPr lang="en-US" dirty="0" smtClean="0"/>
              <a:t>("Italy");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System.Console.WriteLine</a:t>
            </a:r>
            <a:r>
              <a:rPr lang="en-US" dirty="0" smtClean="0"/>
              <a:t>("Iran");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i</a:t>
            </a:r>
            <a:r>
              <a:rPr lang="en-US" dirty="0" smtClean="0"/>
              <a:t>++;</a:t>
            </a:r>
          </a:p>
          <a:p>
            <a:r>
              <a:rPr lang="en-US" dirty="0" smtClean="0"/>
              <a:t>        if (</a:t>
            </a:r>
            <a:r>
              <a:rPr lang="en-US" dirty="0" err="1" smtClean="0"/>
              <a:t>i</a:t>
            </a:r>
            <a:r>
              <a:rPr lang="en-US" dirty="0" smtClean="0"/>
              <a:t> &lt;=5)</a:t>
            </a:r>
          </a:p>
          <a:p>
            <a:r>
              <a:rPr lang="en-US" dirty="0" smtClean="0"/>
              <a:t>        {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goto</a:t>
            </a:r>
            <a:r>
              <a:rPr lang="en-US" dirty="0" smtClean="0"/>
              <a:t> </a:t>
            </a:r>
            <a:r>
              <a:rPr lang="en-US" dirty="0" err="1" smtClean="0"/>
              <a:t>mylabel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    }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System.Console.WriteLine</a:t>
            </a:r>
            <a:r>
              <a:rPr lang="en-US" dirty="0" smtClean="0"/>
              <a:t>("Nepal");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System.Console.WriteLine</a:t>
            </a:r>
            <a:r>
              <a:rPr lang="en-US" dirty="0" smtClean="0"/>
              <a:t>("Dubai");</a:t>
            </a:r>
          </a:p>
          <a:p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System.Console.ReadKey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4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public static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FindMax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[,] numbers)</a:t>
            </a:r>
          </a:p>
          <a:p>
            <a:r>
              <a:rPr lang="en-US" dirty="0" smtClean="0"/>
              <a:t>        {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int</a:t>
            </a:r>
            <a:r>
              <a:rPr lang="en-US" dirty="0" smtClean="0"/>
              <a:t> height = </a:t>
            </a:r>
            <a:r>
              <a:rPr lang="en-US" dirty="0" err="1" smtClean="0"/>
              <a:t>numbers.GetLength</a:t>
            </a:r>
            <a:r>
              <a:rPr lang="en-US" dirty="0" smtClean="0"/>
              <a:t>(0);</a:t>
            </a:r>
          </a:p>
          <a:p>
            <a:r>
              <a:rPr lang="en-US" dirty="0" smtClean="0"/>
              <a:t>            if(height == 0)</a:t>
            </a:r>
          </a:p>
          <a:p>
            <a:r>
              <a:rPr lang="en-US" dirty="0" smtClean="0"/>
              <a:t>            {</a:t>
            </a:r>
          </a:p>
          <a:p>
            <a:r>
              <a:rPr lang="en-US" dirty="0" smtClean="0"/>
              <a:t>                return -1;</a:t>
            </a:r>
          </a:p>
          <a:p>
            <a:r>
              <a:rPr lang="en-US" dirty="0" smtClean="0"/>
              <a:t>            }</a:t>
            </a:r>
          </a:p>
          <a:p>
            <a:r>
              <a:rPr lang="en-US" dirty="0" smtClean="0"/>
              <a:t>            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int</a:t>
            </a:r>
            <a:r>
              <a:rPr lang="en-US" dirty="0" smtClean="0"/>
              <a:t> width = </a:t>
            </a:r>
            <a:r>
              <a:rPr lang="en-US" dirty="0" err="1" smtClean="0"/>
              <a:t>numbers.GetLength</a:t>
            </a:r>
            <a:r>
              <a:rPr lang="en-US" dirty="0" smtClean="0"/>
              <a:t>(1);</a:t>
            </a:r>
          </a:p>
          <a:p>
            <a:r>
              <a:rPr lang="en-US" dirty="0" smtClean="0"/>
              <a:t>            if(width == 0)</a:t>
            </a:r>
          </a:p>
          <a:p>
            <a:r>
              <a:rPr lang="en-US" dirty="0" smtClean="0"/>
              <a:t>            {</a:t>
            </a:r>
          </a:p>
          <a:p>
            <a:r>
              <a:rPr lang="en-US" dirty="0" smtClean="0"/>
              <a:t>                return -1;</a:t>
            </a:r>
          </a:p>
          <a:p>
            <a:r>
              <a:rPr lang="en-US" dirty="0" smtClean="0"/>
              <a:t>            }</a:t>
            </a:r>
          </a:p>
          <a:p>
            <a:r>
              <a:rPr lang="en-US" dirty="0" smtClean="0"/>
              <a:t>            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int</a:t>
            </a:r>
            <a:r>
              <a:rPr lang="en-US" dirty="0" smtClean="0"/>
              <a:t> max = numbers[0,0];</a:t>
            </a:r>
          </a:p>
          <a:p>
            <a:r>
              <a:rPr lang="en-US" dirty="0" smtClean="0"/>
              <a:t>            </a:t>
            </a:r>
          </a:p>
          <a:p>
            <a:r>
              <a:rPr lang="en-US" dirty="0" smtClean="0"/>
              <a:t>            for(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0; </a:t>
            </a:r>
            <a:r>
              <a:rPr lang="en-US" dirty="0" err="1" smtClean="0"/>
              <a:t>i</a:t>
            </a:r>
            <a:r>
              <a:rPr lang="en-US" dirty="0" smtClean="0"/>
              <a:t> &lt; height; ++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       {</a:t>
            </a:r>
          </a:p>
          <a:p>
            <a:r>
              <a:rPr lang="en-US" dirty="0" smtClean="0"/>
              <a:t>                for(</a:t>
            </a:r>
            <a:r>
              <a:rPr lang="en-US" dirty="0" err="1" smtClean="0"/>
              <a:t>var</a:t>
            </a:r>
            <a:r>
              <a:rPr lang="en-US" dirty="0" smtClean="0"/>
              <a:t> j = 0; j &lt; width; ++j)</a:t>
            </a:r>
          </a:p>
          <a:p>
            <a:r>
              <a:rPr lang="en-US" dirty="0" smtClean="0"/>
              <a:t>                {</a:t>
            </a:r>
          </a:p>
          <a:p>
            <a:r>
              <a:rPr lang="en-US" dirty="0" smtClean="0"/>
              <a:t>                    </a:t>
            </a:r>
            <a:r>
              <a:rPr lang="en-US" dirty="0" err="1" smtClean="0"/>
              <a:t>var</a:t>
            </a:r>
            <a:r>
              <a:rPr lang="en-US" dirty="0" smtClean="0"/>
              <a:t> number = numbers[</a:t>
            </a:r>
            <a:r>
              <a:rPr lang="en-US" dirty="0" err="1" smtClean="0"/>
              <a:t>i,j</a:t>
            </a:r>
            <a:r>
              <a:rPr lang="en-US" dirty="0" smtClean="0"/>
              <a:t>];</a:t>
            </a:r>
          </a:p>
          <a:p>
            <a:r>
              <a:rPr lang="en-US" dirty="0" smtClean="0"/>
              <a:t>                    if(number &gt; max)</a:t>
            </a:r>
          </a:p>
          <a:p>
            <a:r>
              <a:rPr lang="en-US" dirty="0" smtClean="0"/>
              <a:t>                    {</a:t>
            </a:r>
          </a:p>
          <a:p>
            <a:r>
              <a:rPr lang="en-US" dirty="0" smtClean="0"/>
              <a:t>                        max = number;</a:t>
            </a:r>
          </a:p>
          <a:p>
            <a:r>
              <a:rPr lang="en-US" dirty="0" smtClean="0"/>
              <a:t>                    }</a:t>
            </a:r>
          </a:p>
          <a:p>
            <a:r>
              <a:rPr lang="en-US" dirty="0" smtClean="0"/>
              <a:t>                }</a:t>
            </a:r>
          </a:p>
          <a:p>
            <a:r>
              <a:rPr lang="en-US" dirty="0" smtClean="0"/>
              <a:t>            }</a:t>
            </a:r>
          </a:p>
          <a:p>
            <a:r>
              <a:rPr lang="en-US" dirty="0" smtClean="0"/>
              <a:t>            return max;</a:t>
            </a:r>
          </a:p>
          <a:p>
            <a:r>
              <a:rPr lang="en-US" dirty="0" smtClean="0"/>
              <a:t>       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66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string[] cars = {"Volvo", "BMW", "Ford", "Mazda"};</a:t>
            </a:r>
          </a:p>
          <a:p>
            <a:r>
              <a:rPr lang="en-US" dirty="0" err="1" smtClean="0"/>
              <a:t>foreach</a:t>
            </a:r>
            <a:r>
              <a:rPr lang="en-US" dirty="0" smtClean="0"/>
              <a:t> (string car in cars) 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Console.WriteLine</a:t>
            </a:r>
            <a:r>
              <a:rPr lang="en-US" dirty="0" smtClean="0"/>
              <a:t>(car);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41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Unlike variables,</a:t>
            </a:r>
            <a:r>
              <a:rPr lang="en-US" baseline="0" dirty="0" smtClean="0"/>
              <a:t> method’s name start with Capital letters.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05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Definition and Calling.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9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else return – just if return -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isLong</a:t>
            </a:r>
            <a:r>
              <a:rPr lang="en-US" dirty="0" smtClean="0">
                <a:sym typeface="Wingdings" panose="05000000000000000000" pitchFamily="2" charset="2"/>
              </a:rPr>
              <a:t>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39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method – return </a:t>
            </a:r>
            <a:r>
              <a:rPr lang="en-US" dirty="0" err="1" smtClean="0"/>
              <a:t>input.length</a:t>
            </a:r>
            <a:r>
              <a:rPr lang="en-US" dirty="0" smtClean="0"/>
              <a:t> &gt;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6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https://learn.microsoft.com/en-us/dotnet/csharp/language-reference/keywords/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3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 ? consequent : alternative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5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1- After</a:t>
            </a:r>
            <a:r>
              <a:rPr lang="en-US" baseline="0" dirty="0" smtClean="0"/>
              <a:t> initialization they can’t be changed.</a:t>
            </a:r>
          </a:p>
          <a:p>
            <a:r>
              <a:rPr lang="en-US" baseline="0" dirty="0" smtClean="0"/>
              <a:t>2- They must be initialized.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3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Ctrl + k – ctrl D   ---</a:t>
            </a:r>
            <a:r>
              <a:rPr lang="en-US" dirty="0" smtClean="0">
                <a:sym typeface="Wingdings" panose="05000000000000000000" pitchFamily="2" charset="2"/>
              </a:rPr>
              <a:t> format codes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78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Ctrl + k – ctrl D   ---</a:t>
            </a:r>
            <a:r>
              <a:rPr lang="en-US" dirty="0" smtClean="0">
                <a:sym typeface="Wingdings" panose="05000000000000000000" pitchFamily="2" charset="2"/>
              </a:rPr>
              <a:t> format codes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62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Ctrl + k – ctrl D   ---</a:t>
            </a:r>
            <a:r>
              <a:rPr lang="en-US" dirty="0" smtClean="0">
                <a:sym typeface="Wingdings" panose="05000000000000000000" pitchFamily="2" charset="2"/>
              </a:rPr>
              <a:t> format codes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6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Ctrl + k – ctrl D   ---</a:t>
            </a:r>
            <a:r>
              <a:rPr lang="en-US" dirty="0" smtClean="0">
                <a:sym typeface="Wingdings" panose="05000000000000000000" pitchFamily="2" charset="2"/>
              </a:rPr>
              <a:t> format codes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74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Ctrl + k – ctrl D   ---</a:t>
            </a:r>
            <a:r>
              <a:rPr lang="en-US" dirty="0" smtClean="0">
                <a:sym typeface="Wingdings" panose="05000000000000000000" pitchFamily="2" charset="2"/>
              </a:rPr>
              <a:t> format codes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8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6EF0F41-2168-4E5E-A01D-D406A5BFC0A2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0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5DD6-6B61-4F22-AEBC-B54AAD8FD23F}" type="datetime1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3626-C4CD-4AA9-A0D3-DAFF1DBA59B9}" type="datetime1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2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0F1CB-E94A-42CC-BF4A-93F4F7313348}" type="datetime1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118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476E-67B4-48D3-9B40-FAB1D6186C94}" type="datetime1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06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043E4-1198-49B8-88BB-14438C727EA9}" type="datetime1">
              <a:rPr lang="en-US" smtClean="0"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7B5D-2810-4DF9-9613-E957D56C7578}" type="datetime1">
              <a:rPr lang="en-US" smtClean="0"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78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B3ECC-F875-4725-ACBA-D761C3FBFB8D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5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53E2B-1951-4CD6-8EBA-E0543E53AFB3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6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3B0B-643C-4009-B1E3-4C3A4104A79D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0671-DDA7-45DE-901F-2899B253F7E9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0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41690-24F7-4C65-BFA2-98791CFFD0EF}" type="datetime1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2592-8520-4753-9B6D-E66FD023A024}" type="datetime1">
              <a:rPr lang="en-US" smtClean="0"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1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59D5-323B-4558-96F8-3DE33D7B1613}" type="datetime1">
              <a:rPr lang="en-US" smtClean="0"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0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CC160-A9F6-44A7-82C2-818C7878CE86}" type="datetime1">
              <a:rPr lang="en-US" smtClean="0"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4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2EDA0-6B74-49FD-96A1-273B299B18F9}" type="datetime1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2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063AE-AEC0-49D6-96A1-126334F0A8A0}" type="datetime1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99673-44A8-4926-A670-130BB98F54A2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33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m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m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mp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tm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mp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tmp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Full C# by </a:t>
            </a:r>
            <a:r>
              <a:rPr lang="en-US" dirty="0" err="1" smtClean="0"/>
              <a:t>Fakhr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Zero to 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47" y="2097088"/>
            <a:ext cx="9248329" cy="46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712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100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77" y="2231967"/>
            <a:ext cx="9455869" cy="351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336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101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47" y="1957117"/>
            <a:ext cx="9805529" cy="36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26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78" y="2097088"/>
            <a:ext cx="8673668" cy="45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39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44" y="2097088"/>
            <a:ext cx="7716336" cy="38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5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66" y="1953490"/>
            <a:ext cx="8438492" cy="476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96" y="2129900"/>
            <a:ext cx="6849431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03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37" y="2097088"/>
            <a:ext cx="8954750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855" y="1826462"/>
            <a:ext cx="4781114" cy="45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52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92" y="2097088"/>
            <a:ext cx="8163639" cy="43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3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72" y="2097088"/>
            <a:ext cx="8568879" cy="45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40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17" y="2097088"/>
            <a:ext cx="8402189" cy="41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 to .exe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46" y="1653741"/>
            <a:ext cx="9280531" cy="505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86" y="1987135"/>
            <a:ext cx="7329651" cy="47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67" y="2097088"/>
            <a:ext cx="8340289" cy="444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9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96" y="1929129"/>
            <a:ext cx="8476432" cy="476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4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270" y="2097088"/>
            <a:ext cx="7516283" cy="464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9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92" y="2264831"/>
            <a:ext cx="6020640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8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05" y="2456442"/>
            <a:ext cx="9774014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9" y="2299257"/>
            <a:ext cx="1021222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0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15" y="2289731"/>
            <a:ext cx="10164594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04" y="2097088"/>
            <a:ext cx="10317015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83" y="2097088"/>
            <a:ext cx="1025985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important skill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25" y="2689031"/>
            <a:ext cx="1037417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27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89" y="1661324"/>
            <a:ext cx="9640645" cy="50870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9927" y="4959927"/>
            <a:ext cx="1506394" cy="540328"/>
          </a:xfrm>
          <a:prstGeom prst="rect">
            <a:avLst/>
          </a:prstGeom>
          <a:solidFill>
            <a:srgbClr val="FCFCFB"/>
          </a:solidFill>
          <a:ln>
            <a:solidFill>
              <a:srgbClr val="FCF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8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94" y="2097088"/>
            <a:ext cx="8746835" cy="44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6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13" y="2097088"/>
            <a:ext cx="8332069" cy="415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0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8" y="2146836"/>
            <a:ext cx="10545647" cy="3686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86800" y="5486399"/>
            <a:ext cx="1149927" cy="319416"/>
          </a:xfrm>
          <a:prstGeom prst="rect">
            <a:avLst/>
          </a:prstGeom>
          <a:solidFill>
            <a:srgbClr val="A9C9DE"/>
          </a:solidFill>
          <a:ln>
            <a:solidFill>
              <a:srgbClr val="A9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69" y="1751825"/>
            <a:ext cx="795448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7D5EC">
                <a:alpha val="52941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20" y="1903123"/>
            <a:ext cx="8744784" cy="47609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98873" y="4959927"/>
            <a:ext cx="1163782" cy="609600"/>
          </a:xfrm>
          <a:prstGeom prst="rect">
            <a:avLst/>
          </a:prstGeom>
          <a:solidFill>
            <a:srgbClr val="A1B2C4"/>
          </a:solidFill>
          <a:ln>
            <a:solidFill>
              <a:srgbClr val="A1B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</a:t>
            </a:r>
            <a:r>
              <a:rPr lang="en-US" dirty="0" err="1" smtClean="0"/>
              <a:t>arithmatic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1B2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37" y="2217199"/>
            <a:ext cx="9316750" cy="38486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97636" y="5527964"/>
            <a:ext cx="1478685" cy="537872"/>
          </a:xfrm>
          <a:prstGeom prst="rect">
            <a:avLst/>
          </a:prstGeom>
          <a:solidFill>
            <a:srgbClr val="9B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assignment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BAB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84" y="2094919"/>
            <a:ext cx="9173855" cy="4153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19309" y="5361709"/>
            <a:ext cx="1257012" cy="704127"/>
          </a:xfrm>
          <a:prstGeom prst="rect">
            <a:avLst/>
          </a:prstGeom>
          <a:solidFill>
            <a:srgbClr val="9B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increment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BAB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57" y="2097088"/>
            <a:ext cx="9735909" cy="3896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94618" y="5583380"/>
            <a:ext cx="1219200" cy="413181"/>
          </a:xfrm>
          <a:prstGeom prst="rect">
            <a:avLst/>
          </a:prstGeom>
          <a:solidFill>
            <a:srgbClr val="9B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BAB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52" y="2097088"/>
            <a:ext cx="9812119" cy="44297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92836" y="5306291"/>
            <a:ext cx="1607128" cy="759545"/>
          </a:xfrm>
          <a:prstGeom prst="rect">
            <a:avLst/>
          </a:prstGeom>
          <a:solidFill>
            <a:srgbClr val="9B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3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35" y="2222718"/>
            <a:ext cx="8916953" cy="40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2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logical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BAB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42" y="1666087"/>
            <a:ext cx="8697539" cy="50775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85564" y="5084618"/>
            <a:ext cx="1191491" cy="540327"/>
          </a:xfrm>
          <a:prstGeom prst="rect">
            <a:avLst/>
          </a:prstGeom>
          <a:solidFill>
            <a:srgbClr val="9B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logical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79" y="2785951"/>
            <a:ext cx="9431066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6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Operators - </a:t>
            </a:r>
            <a:r>
              <a:rPr lang="en-US" b="1" dirty="0"/>
              <a:t>ternary </a:t>
            </a:r>
            <a:r>
              <a:rPr lang="en-US" b="1" dirty="0" smtClean="0"/>
              <a:t>conditional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43" y="2932760"/>
            <a:ext cx="9387741" cy="158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– precedence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50" y="2097088"/>
            <a:ext cx="5725324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4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implicitly &amp; explicitly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78" y="2097088"/>
            <a:ext cx="8025667" cy="189378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78" y="4168032"/>
            <a:ext cx="8025667" cy="18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71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Breakpoint: for stopping execution on the desired line.</a:t>
            </a:r>
          </a:p>
          <a:p>
            <a:r>
              <a:rPr lang="en-US" dirty="0"/>
              <a:t>Step </a:t>
            </a:r>
            <a:r>
              <a:rPr lang="en-US" dirty="0" smtClean="0"/>
              <a:t>over: Line by line – procedures single line – shift + f10</a:t>
            </a:r>
          </a:p>
          <a:p>
            <a:r>
              <a:rPr lang="en-US" dirty="0" smtClean="0"/>
              <a:t>Step into: Line by line –  f11</a:t>
            </a:r>
          </a:p>
          <a:p>
            <a:r>
              <a:rPr lang="en-US" dirty="0" smtClean="0"/>
              <a:t>Step out: come back from the </a:t>
            </a:r>
            <a:r>
              <a:rPr lang="en-US" dirty="0"/>
              <a:t>procedure - shift+ </a:t>
            </a:r>
            <a:r>
              <a:rPr lang="en-US" dirty="0" smtClean="0"/>
              <a:t>f11</a:t>
            </a:r>
          </a:p>
          <a:p>
            <a:r>
              <a:rPr lang="en-US" dirty="0" smtClean="0"/>
              <a:t>Quick watch: watch variables – shift+ f9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3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// single line comment</a:t>
            </a:r>
          </a:p>
          <a:p>
            <a:r>
              <a:rPr lang="en-US" dirty="0" smtClean="0"/>
              <a:t>/*   */  multi line</a:t>
            </a:r>
          </a:p>
          <a:p>
            <a:r>
              <a:rPr lang="en-US" dirty="0" smtClean="0"/>
              <a:t>Ctrl + k c     --</a:t>
            </a:r>
            <a:r>
              <a:rPr lang="en-US" dirty="0" smtClean="0">
                <a:sym typeface="Wingdings" panose="05000000000000000000" pitchFamily="2" charset="2"/>
              </a:rPr>
              <a:t> comment</a:t>
            </a:r>
            <a:endParaRPr lang="en-US" dirty="0" smtClean="0"/>
          </a:p>
          <a:p>
            <a:r>
              <a:rPr lang="en-US" dirty="0" smtClean="0"/>
              <a:t>Ctrl + </a:t>
            </a:r>
            <a:r>
              <a:rPr lang="en-US" dirty="0" err="1" smtClean="0"/>
              <a:t>ku</a:t>
            </a:r>
            <a:r>
              <a:rPr lang="en-US" dirty="0" smtClean="0"/>
              <a:t>      -</a:t>
            </a:r>
            <a:r>
              <a:rPr lang="en-US" dirty="0" smtClean="0">
                <a:sym typeface="Wingdings" panose="05000000000000000000" pitchFamily="2" charset="2"/>
              </a:rPr>
              <a:t> uncomment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Alt drag //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59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and Comparisons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63" y="2097088"/>
            <a:ext cx="9383497" cy="401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13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AND-OR, logical operators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11" y="2097088"/>
            <a:ext cx="7706801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18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56" y="2096650"/>
            <a:ext cx="5756575" cy="272000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2"/>
          <a:stretch/>
        </p:blipFill>
        <p:spPr>
          <a:xfrm>
            <a:off x="3212756" y="4748342"/>
            <a:ext cx="5756575" cy="19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2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76" y="2097088"/>
            <a:ext cx="6880672" cy="43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58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38" y="1887400"/>
            <a:ext cx="8958948" cy="47705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86788" y="4986338"/>
            <a:ext cx="1285875" cy="657225"/>
          </a:xfrm>
          <a:prstGeom prst="rect">
            <a:avLst/>
          </a:prstGeom>
          <a:solidFill>
            <a:srgbClr val="9B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59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8563705" cy="351751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83" y="4267104"/>
            <a:ext cx="4377127" cy="161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61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5" y="1897063"/>
            <a:ext cx="8282706" cy="349390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4270775"/>
            <a:ext cx="4171500" cy="22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3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82" y="1985962"/>
            <a:ext cx="8827459" cy="440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72475" y="4929189"/>
            <a:ext cx="985838" cy="285750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1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6" y="1844170"/>
            <a:ext cx="6493277" cy="4404229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989" y="1844170"/>
            <a:ext cx="4575332" cy="40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38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83" y="2097088"/>
            <a:ext cx="9319058" cy="4616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29638" y="5172075"/>
            <a:ext cx="1014412" cy="471488"/>
          </a:xfrm>
          <a:prstGeom prst="rect">
            <a:avLst/>
          </a:prstGeom>
          <a:solidFill>
            <a:srgbClr val="FC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90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72" y="1885631"/>
            <a:ext cx="7229879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22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2" y="1807855"/>
            <a:ext cx="9973413" cy="48742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15275" y="4929188"/>
            <a:ext cx="1543050" cy="77152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64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0" y="1771650"/>
            <a:ext cx="9984715" cy="49057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2450" y="5072063"/>
            <a:ext cx="1214438" cy="457200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35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89" y="2127783"/>
            <a:ext cx="982164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8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90" y="2097088"/>
            <a:ext cx="8153243" cy="4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60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43" y="2194468"/>
            <a:ext cx="724953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87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86" y="2365942"/>
            <a:ext cx="6820852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34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35" y="1937865"/>
            <a:ext cx="6045690" cy="475780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27" y="3416435"/>
            <a:ext cx="3663588" cy="17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89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06" y="1818930"/>
            <a:ext cx="8507012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64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 in </a:t>
            </a:r>
            <a:r>
              <a:rPr lang="en-US" dirty="0" err="1" smtClean="0"/>
              <a:t>c#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28" y="2097088"/>
            <a:ext cx="9343592" cy="42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10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5" y="1932842"/>
            <a:ext cx="9620976" cy="46254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29538" y="4872038"/>
            <a:ext cx="1414462" cy="757237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41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0" y="2180525"/>
            <a:ext cx="9248329" cy="4067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72388" y="5372100"/>
            <a:ext cx="1228725" cy="200025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03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57" y="2405377"/>
            <a:ext cx="9134908" cy="384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while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8" y="1845211"/>
            <a:ext cx="9735275" cy="48274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86663" y="4914900"/>
            <a:ext cx="1243012" cy="685800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441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while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6" y="1876134"/>
            <a:ext cx="9535223" cy="48247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43838" y="5000625"/>
            <a:ext cx="1285875" cy="471488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7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84" y="2097088"/>
            <a:ext cx="8413456" cy="46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15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3" y="1925638"/>
            <a:ext cx="9699139" cy="4760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29463" y="4900613"/>
            <a:ext cx="1671637" cy="728662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8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7"/>
            <a:ext cx="9559925" cy="461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42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47" y="1928567"/>
            <a:ext cx="6939330" cy="463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4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7" y="1595082"/>
            <a:ext cx="9278645" cy="5096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3851" y="5000625"/>
            <a:ext cx="1371600" cy="628650"/>
          </a:xfrm>
          <a:prstGeom prst="rect">
            <a:avLst/>
          </a:prstGeom>
          <a:solidFill>
            <a:srgbClr val="A9C9DE"/>
          </a:solidFill>
          <a:ln>
            <a:solidFill>
              <a:srgbClr val="124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break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2222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71" y="2261152"/>
            <a:ext cx="5239481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49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0" y="1714153"/>
            <a:ext cx="9135750" cy="49727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72425" y="5014913"/>
            <a:ext cx="1085850" cy="385762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01013" y="5029201"/>
            <a:ext cx="1243013" cy="571500"/>
          </a:xfrm>
          <a:prstGeom prst="rect">
            <a:avLst/>
          </a:prstGeom>
          <a:solidFill>
            <a:srgbClr val="A9C9D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Continue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741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5" y="1797050"/>
            <a:ext cx="9592378" cy="50051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86700" y="5100638"/>
            <a:ext cx="1271588" cy="285750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878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– for (loops)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72742"/>
            <a:ext cx="5944430" cy="381053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24" y="2280205"/>
            <a:ext cx="429637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826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13" y="2230470"/>
            <a:ext cx="9111397" cy="365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69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8268854" cy="201005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40" y="4257676"/>
            <a:ext cx="7058025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69" y="1748419"/>
            <a:ext cx="8489085" cy="50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546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52" y="2333423"/>
            <a:ext cx="9450119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05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51" y="1678128"/>
            <a:ext cx="10063887" cy="5036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58125" y="5057775"/>
            <a:ext cx="1185863" cy="557213"/>
          </a:xfrm>
          <a:prstGeom prst="rect">
            <a:avLst/>
          </a:prstGeom>
          <a:solidFill>
            <a:srgbClr val="A9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330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15" y="2652559"/>
            <a:ext cx="10345594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472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10" y="2097088"/>
            <a:ext cx="7839604" cy="4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9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4" y="2633509"/>
            <a:ext cx="10107436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935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7" y="2097088"/>
            <a:ext cx="4643617" cy="93186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7" y="3054139"/>
            <a:ext cx="6911863" cy="10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979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19" y="1839913"/>
            <a:ext cx="3324606" cy="154067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19" y="3380584"/>
            <a:ext cx="4121750" cy="331502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98" y="1084738"/>
            <a:ext cx="572532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735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51" y="2097088"/>
            <a:ext cx="7367999" cy="4297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68" y="1628773"/>
            <a:ext cx="4042999" cy="24860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15725" y="3771900"/>
            <a:ext cx="3429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35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26" y="2097088"/>
            <a:ext cx="892617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305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7363853" cy="284837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80" y="5010263"/>
            <a:ext cx="6210941" cy="17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1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97" y="2097088"/>
            <a:ext cx="8322830" cy="463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9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69" y="2097088"/>
            <a:ext cx="7057685" cy="22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07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45" y="2097088"/>
            <a:ext cx="6637733" cy="38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05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07" y="2097088"/>
            <a:ext cx="9983010" cy="38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309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32" y="2218762"/>
            <a:ext cx="903096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1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81" y="2779695"/>
            <a:ext cx="9348061" cy="18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889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41" y="2097088"/>
            <a:ext cx="7346009" cy="276893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05" y="4955139"/>
            <a:ext cx="5449060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450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95" y="2225163"/>
            <a:ext cx="8478433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340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0" y="2055251"/>
            <a:ext cx="10088383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301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7" y="1961837"/>
            <a:ext cx="9888330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262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89" y="2341041"/>
            <a:ext cx="982164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807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1071</TotalTime>
  <Words>830</Words>
  <Application>Microsoft Office PowerPoint</Application>
  <PresentationFormat>Widescreen</PresentationFormat>
  <Paragraphs>320</Paragraphs>
  <Slides>101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Calibri</vt:lpstr>
      <vt:lpstr>Trebuchet MS</vt:lpstr>
      <vt:lpstr>Tw Cen MT</vt:lpstr>
      <vt:lpstr>Wingdings</vt:lpstr>
      <vt:lpstr>Circuit</vt:lpstr>
      <vt:lpstr>Full C# by Fakhr</vt:lpstr>
      <vt:lpstr>Text file to .exe</vt:lpstr>
      <vt:lpstr>The most important skill</vt:lpstr>
      <vt:lpstr>Variables</vt:lpstr>
      <vt:lpstr>Variables</vt:lpstr>
      <vt:lpstr>variables</vt:lpstr>
      <vt:lpstr>variables</vt:lpstr>
      <vt:lpstr>variables</vt:lpstr>
      <vt:lpstr>variables</vt:lpstr>
      <vt:lpstr>Naming</vt:lpstr>
      <vt:lpstr>naming</vt:lpstr>
      <vt:lpstr>naming</vt:lpstr>
      <vt:lpstr>naming</vt:lpstr>
      <vt:lpstr>naming</vt:lpstr>
      <vt:lpstr>naming</vt:lpstr>
      <vt:lpstr>naming</vt:lpstr>
      <vt:lpstr>Naming tips</vt:lpstr>
      <vt:lpstr>Naming tips</vt:lpstr>
      <vt:lpstr>Naming tips</vt:lpstr>
      <vt:lpstr>rename</vt:lpstr>
      <vt:lpstr>keywords</vt:lpstr>
      <vt:lpstr>keywords</vt:lpstr>
      <vt:lpstr>keywords</vt:lpstr>
      <vt:lpstr>keywords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operators</vt:lpstr>
      <vt:lpstr>Operators - arithmatic</vt:lpstr>
      <vt:lpstr>Operators - assignment</vt:lpstr>
      <vt:lpstr>Operators - increment</vt:lpstr>
      <vt:lpstr>Operators - comparison</vt:lpstr>
      <vt:lpstr>Operators - logical</vt:lpstr>
      <vt:lpstr>Operators - logical</vt:lpstr>
      <vt:lpstr>Operators - ternary conditional </vt:lpstr>
      <vt:lpstr>Operators – precedence</vt:lpstr>
      <vt:lpstr>Variables – implicitly &amp; explicitly  </vt:lpstr>
      <vt:lpstr>Debugging</vt:lpstr>
      <vt:lpstr>Comments</vt:lpstr>
      <vt:lpstr>Boolean and Comparisons </vt:lpstr>
      <vt:lpstr>AND-OR, logical operators </vt:lpstr>
      <vt:lpstr>Control statement</vt:lpstr>
      <vt:lpstr>Control statement</vt:lpstr>
      <vt:lpstr>If-else statement</vt:lpstr>
      <vt:lpstr>If-else statement</vt:lpstr>
      <vt:lpstr>If-else statement</vt:lpstr>
      <vt:lpstr>If-else statement</vt:lpstr>
      <vt:lpstr>If-else statement</vt:lpstr>
      <vt:lpstr>If-else statement</vt:lpstr>
      <vt:lpstr>Switch case</vt:lpstr>
      <vt:lpstr>Switch case</vt:lpstr>
      <vt:lpstr>Switch case</vt:lpstr>
      <vt:lpstr>Switch case</vt:lpstr>
      <vt:lpstr>Switch case</vt:lpstr>
      <vt:lpstr>Switch case</vt:lpstr>
      <vt:lpstr>Need for loops</vt:lpstr>
      <vt:lpstr>Loops in c#</vt:lpstr>
      <vt:lpstr>While statement</vt:lpstr>
      <vt:lpstr>While statement</vt:lpstr>
      <vt:lpstr>While statement</vt:lpstr>
      <vt:lpstr>Do while statement</vt:lpstr>
      <vt:lpstr>Do while statement</vt:lpstr>
      <vt:lpstr>For loop</vt:lpstr>
      <vt:lpstr>For loop</vt:lpstr>
      <vt:lpstr>break</vt:lpstr>
      <vt:lpstr>break</vt:lpstr>
      <vt:lpstr>continue</vt:lpstr>
      <vt:lpstr>continue</vt:lpstr>
      <vt:lpstr>continue</vt:lpstr>
      <vt:lpstr>Nested – for (loops)</vt:lpstr>
      <vt:lpstr>Loops performance</vt:lpstr>
      <vt:lpstr>Loops performance</vt:lpstr>
      <vt:lpstr>Loops performance</vt:lpstr>
      <vt:lpstr>goto</vt:lpstr>
      <vt:lpstr>array</vt:lpstr>
      <vt:lpstr>array</vt:lpstr>
      <vt:lpstr>array</vt:lpstr>
      <vt:lpstr>array</vt:lpstr>
      <vt:lpstr>array</vt:lpstr>
      <vt:lpstr>array</vt:lpstr>
      <vt:lpstr>array</vt:lpstr>
      <vt:lpstr>array</vt:lpstr>
      <vt:lpstr>foreach</vt:lpstr>
      <vt:lpstr>Variables scope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C# by Fakhr</dc:title>
  <dc:creator>Kambiz</dc:creator>
  <cp:lastModifiedBy>Kambiz</cp:lastModifiedBy>
  <cp:revision>62</cp:revision>
  <dcterms:created xsi:type="dcterms:W3CDTF">2025-07-05T10:44:02Z</dcterms:created>
  <dcterms:modified xsi:type="dcterms:W3CDTF">2025-07-19T05:10:24Z</dcterms:modified>
</cp:coreProperties>
</file>